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71" r:id="rId4"/>
    <p:sldId id="263" r:id="rId5"/>
    <p:sldId id="348" r:id="rId6"/>
    <p:sldId id="265" r:id="rId7"/>
    <p:sldId id="266" r:id="rId8"/>
    <p:sldId id="277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377" autoAdjust="0"/>
    <p:restoredTop sz="94626"/>
  </p:normalViewPr>
  <p:slideViewPr>
    <p:cSldViewPr snapToGrid="0">
      <p:cViewPr varScale="1">
        <p:scale>
          <a:sx n="111" d="100"/>
          <a:sy n="111" d="100"/>
        </p:scale>
        <p:origin x="224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2177F-149A-4AFC-8427-E8442CA42357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E73E7A-1402-4C2E-8630-D50D0E060A3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8030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199BFBA-08CC-28AB-4141-97401664A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A97DA91B-99DD-A36B-268D-45EACC8C7F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AU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089D52D-B797-BB59-FCEE-DD29174A9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89CE36A-B55C-A3A8-0C4D-31C77B871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BBC2899-8B82-755F-4536-10D39A2D5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0568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AB2499B-D8AF-756D-40A6-AF276166C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8BD750D-666B-DF4D-B871-13B63027E7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4250AEC-5487-6565-928B-1D2F7E207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D28916F-3EB2-A876-AD23-E32CF9CFC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98516D1-5FC1-054D-549B-DC52F5C5B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97719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62637708-5763-41B9-5CC3-A6F4FC0B105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06A1DEB-6210-0B35-86AC-05B83851CF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DFDEAAC-EA94-A420-3BF5-3502383B6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BBD649D-B775-D4D7-617D-D96FBEEFE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43CF722-AB09-0343-3461-F626A8705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6834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94AA2AE-624F-A9AB-1F60-87E619EBC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C25C610-F858-FF4A-0A82-DE9A0382A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68EC4FD-F4A9-6301-472C-92C85053E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28E1DD0-F815-14BC-79EE-9D5F62177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2C6E23D-7F7B-8867-2CF8-4CCF47DC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385992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8BC131-A3AF-8717-327A-6C050E8AD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B1E6B41-4C43-7D20-0DC9-E5220DD8B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B28540B-A8DF-607B-9498-806F47524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B59DF39-A545-955B-B9E4-126CEF726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5ED436B-5FB0-B12C-7BC7-2CDC32D93C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63092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974714-CFF8-0CC7-C95D-A1B9E8716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C7ED16-F8FE-39CD-0000-C2BD4E250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34F81AE9-91EF-3C35-51B0-1626024C5A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98F6FF99-8CF9-FE59-3104-64BB80921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25AC20C-368C-C555-4B76-A5F4CF895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211C2C7-564F-037A-235A-EB655F353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4328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4EC928-4000-DDD2-AF9B-0204A37A7D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FB410317-223B-27BE-3583-132AD211F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04772E0-C000-BD33-6302-A14E2BBDB9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7053384-3B3F-E4D5-F77F-3EDA3F2EE0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FC29807F-7053-2409-0EBC-A5B7F192C9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C95EA431-165A-7DF4-B627-F60069A7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B04AEC9-B70D-4A34-C098-264F13A97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6D332C4-1C9A-3574-6867-EF6CD0ED4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5399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20B8A2-9D78-02D3-5426-6175E61ED6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1E8B8F90-B999-32FB-32B9-0D29FE8FB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33DB414A-15D0-C651-ACAC-EB771813E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3B4AEE5C-C376-41D4-D757-F5EA73FEE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86635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FA006B3F-B0B9-5118-BF4D-D6D27C425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315E7F6D-7781-AB4A-AFCA-D12E46C67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FC0997C-8315-E5BF-2351-C8FA73626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89247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46BD02-F239-42A3-F24F-470EF59E0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008ACF8-BF34-672E-4E48-20949EFE7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3086916-B66D-EFE1-DF3F-5547026AD0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E0771DE-90F6-3D52-5419-D58ACDE17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49349FE0-41C0-237F-42FC-08908C5DE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38DBF657-781F-5294-6537-5FEF14468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80014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7A207D7-7294-24B1-38DE-600A10FD5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795F652-A19D-C98A-90C7-30D0221C0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978C20E-ABA8-AAEC-84D6-CD832625CC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3382F105-4287-0D00-1E03-87C9CF870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8A91EB4-CC12-CE09-3AA0-27566B3F3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674A526-FAE1-C80B-DCC0-1DE913133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13304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5731A8B-7D7E-7632-E37A-6B37CD962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AU"/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7ED2128-5EB1-D8E7-A9D6-4B90D86BF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AU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0E1E4F22-E28E-DB8A-E078-A3D5464C28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9CF50D-48EF-4E30-B1A6-3D41B7A65574}" type="datetimeFigureOut">
              <a:rPr lang="en-AU" smtClean="0"/>
              <a:t>31/12/2025</a:t>
            </a:fld>
            <a:endParaRPr lang="en-AU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9A35E75-D51E-0885-9DF1-9B4F16CF70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E6C5B57-DD23-12E8-A671-61E6874AF0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C52048-1E6C-4789-BEE4-CCC6B54A31B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70336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Magdalena.porzezynska@unito.it" TargetMode="External"/><Relationship Id="rId2" Type="http://schemas.openxmlformats.org/officeDocument/2006/relationships/hyperlink" Target="mailto:m.porzezynska@wpia.uw.edu.p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352BEC0E-22F8-46D0-9632-375DB541B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18A7C96C-D7B8-9FA9-7AED-2A9E203FD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1891" y="378884"/>
            <a:ext cx="7268508" cy="229728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100" dirty="0"/>
              <a:t>Paradigm Shift towards Sustainability: Integrating European Green Deal Policy in the</a:t>
            </a:r>
            <a:br>
              <a:rPr lang="en-US" sz="3100" dirty="0"/>
            </a:br>
            <a:r>
              <a:rPr lang="en-US" sz="3100" dirty="0"/>
              <a:t>EU State Aid System (GREENAID):</a:t>
            </a:r>
            <a:br>
              <a:rPr lang="en-US" sz="3100" dirty="0"/>
            </a:br>
            <a:r>
              <a:rPr lang="en-US" sz="3100" dirty="0"/>
              <a:t> Key Findings of the Project</a:t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35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8952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684DD74-8C11-0A92-D3E1-532253D1BA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1891" y="2616368"/>
            <a:ext cx="6894576" cy="3483864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200" dirty="0"/>
              <a:t>Magdalena </a:t>
            </a:r>
            <a:r>
              <a:rPr lang="en-US" sz="2200" dirty="0" err="1"/>
              <a:t>Porzeżyńska</a:t>
            </a:r>
            <a:endParaRPr lang="en-US" sz="2200" dirty="0"/>
          </a:p>
          <a:p>
            <a:pPr algn="l"/>
            <a:r>
              <a:rPr lang="en-US" sz="2200" dirty="0"/>
              <a:t>Assistant Professor</a:t>
            </a:r>
          </a:p>
          <a:p>
            <a:pPr algn="l"/>
            <a:r>
              <a:rPr lang="en-US" sz="2200" dirty="0"/>
              <a:t>University of Warsaw</a:t>
            </a:r>
          </a:p>
          <a:p>
            <a:pPr algn="l"/>
            <a:endParaRPr lang="en-US" sz="2200" dirty="0"/>
          </a:p>
          <a:p>
            <a:pPr algn="l"/>
            <a:r>
              <a:rPr lang="en-US" sz="2200" dirty="0"/>
              <a:t>Visiting Scholar</a:t>
            </a:r>
          </a:p>
          <a:p>
            <a:pPr algn="l"/>
            <a:r>
              <a:rPr lang="en-US" sz="2200" dirty="0"/>
              <a:t>University of Turin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CA7098AA-D1B1-DCE6-15D3-DA7B236DBFC6}"/>
              </a:ext>
            </a:extLst>
          </p:cNvPr>
          <p:cNvSpPr txBox="1"/>
          <p:nvPr/>
        </p:nvSpPr>
        <p:spPr>
          <a:xfrm>
            <a:off x="457064" y="5401898"/>
            <a:ext cx="807590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i="1" dirty="0"/>
              <a:t>The project received funding from University of Warsaw under the </a:t>
            </a:r>
            <a:r>
              <a:rPr lang="pl-PL" sz="1600" i="1" dirty="0"/>
              <a:t>„</a:t>
            </a:r>
            <a:r>
              <a:rPr lang="en-US" sz="1600" i="1" dirty="0"/>
              <a:t>Excellence Initiative – Research University (2020-2026)</a:t>
            </a:r>
            <a:r>
              <a:rPr lang="pl-PL" sz="1600" i="1" dirty="0"/>
              <a:t>, </a:t>
            </a:r>
            <a:r>
              <a:rPr lang="en-US" sz="1600" i="1" dirty="0"/>
              <a:t>a </a:t>
            </a:r>
            <a:r>
              <a:rPr lang="en-US" sz="1600" i="1" dirty="0" err="1"/>
              <a:t>programme</a:t>
            </a:r>
            <a:r>
              <a:rPr lang="en-US" sz="1600" i="1" dirty="0"/>
              <a:t> of the Ministry of Science and Higher Education,</a:t>
            </a:r>
            <a:r>
              <a:rPr lang="pl-PL" sz="1600" i="1" dirty="0"/>
              <a:t> </a:t>
            </a:r>
            <a:r>
              <a:rPr lang="en-US" sz="1600" i="1" dirty="0"/>
              <a:t>Action I.1.4/IV.2.1</a:t>
            </a:r>
            <a:r>
              <a:rPr lang="pl-PL" sz="1600" i="1" dirty="0"/>
              <a:t> </a:t>
            </a:r>
            <a:r>
              <a:rPr lang="en-US" sz="1600" i="1" dirty="0"/>
              <a:t>“Implementation of the financing </a:t>
            </a:r>
            <a:r>
              <a:rPr lang="en-US" sz="1600" i="1" dirty="0" err="1"/>
              <a:t>programme</a:t>
            </a:r>
            <a:r>
              <a:rPr lang="en-US" sz="1600" i="1" dirty="0"/>
              <a:t> for projects submitted to IF MSCA competitions within the EC initiative »Seal of Excellence»</a:t>
            </a:r>
            <a:endParaRPr lang="en-AU" sz="1600" i="1" dirty="0"/>
          </a:p>
        </p:txBody>
      </p:sp>
      <p:pic>
        <p:nvPicPr>
          <p:cNvPr id="8" name="Obraz 7" descr="Obraz zawierający ptak, kurczak, kogut, design&#10;&#10;Opis wygenerowany automatycznie">
            <a:extLst>
              <a:ext uri="{FF2B5EF4-FFF2-40B4-BE49-F238E27FC236}">
                <a16:creationId xmlns:a16="http://schemas.microsoft.com/office/drawing/2014/main" id="{10FA793C-97D3-BE72-F660-56E233C710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7794" y="5324749"/>
            <a:ext cx="2905236" cy="967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867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Aim</a:t>
            </a:r>
            <a:r>
              <a:rPr lang="pl-PL" dirty="0"/>
              <a:t> of the Project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State aid lacks a systematic link to environmental sustainability</a:t>
            </a:r>
            <a:endParaRPr lang="pl-PL" dirty="0"/>
          </a:p>
          <a:p>
            <a:pPr algn="just"/>
            <a:endParaRPr dirty="0"/>
          </a:p>
          <a:p>
            <a:pPr algn="just"/>
            <a:r>
              <a:rPr dirty="0"/>
              <a:t>Aim: design approach supporting paradigm shift towards sustainability</a:t>
            </a:r>
            <a:endParaRPr lang="pl-PL" dirty="0"/>
          </a:p>
          <a:p>
            <a:pPr algn="just"/>
            <a:endParaRPr dirty="0"/>
          </a:p>
          <a:p>
            <a:pPr algn="just"/>
            <a:r>
              <a:rPr dirty="0"/>
              <a:t>Focus on environmental dimension; intersectoral perspective adopted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68B022-C29A-23FB-AE3A-66EC41CF9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4711" y="18255"/>
            <a:ext cx="10515600" cy="1325563"/>
          </a:xfrm>
        </p:spPr>
        <p:txBody>
          <a:bodyPr>
            <a:normAutofit/>
          </a:bodyPr>
          <a:lstStyle/>
          <a:p>
            <a:r>
              <a:rPr lang="pl-PL" sz="3000" dirty="0"/>
              <a:t>EU </a:t>
            </a:r>
            <a:r>
              <a:rPr lang="pl-PL" sz="3000" dirty="0" err="1"/>
              <a:t>State</a:t>
            </a:r>
            <a:r>
              <a:rPr lang="pl-PL" sz="3000" dirty="0"/>
              <a:t> Aid </a:t>
            </a:r>
            <a:r>
              <a:rPr lang="pl-PL" sz="3000" dirty="0" err="1"/>
              <a:t>Sustainable</a:t>
            </a:r>
            <a:r>
              <a:rPr lang="pl-PL" sz="3000" dirty="0"/>
              <a:t> Matrix</a:t>
            </a:r>
            <a:endParaRPr lang="en-AU" sz="30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4BF332-1761-7446-83D9-617ACF3D6B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endParaRPr lang="pl-PL" dirty="0"/>
          </a:p>
          <a:p>
            <a:endParaRPr lang="en-AU" dirty="0"/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AE808A95-0D37-D01E-2140-1AE1E2B381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176319"/>
              </p:ext>
            </p:extLst>
          </p:nvPr>
        </p:nvGraphicFramePr>
        <p:xfrm>
          <a:off x="1691758" y="1343818"/>
          <a:ext cx="8127999" cy="52324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403105012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12690773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901045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Dimension</a:t>
                      </a:r>
                      <a:endParaRPr lang="pl-PL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Criterion</a:t>
                      </a:r>
                      <a:endParaRPr lang="pl-PL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Questions</a:t>
                      </a:r>
                      <a:endParaRPr lang="pl-PL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4747042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pl-PL" sz="11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Economic</a:t>
                      </a:r>
                      <a:r>
                        <a:rPr lang="pl-PL" sz="11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aid facilitates the development of certain economic activities or areas</a:t>
                      </a:r>
                      <a:r>
                        <a:rPr lang="pl-P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Does the aid aim to </a:t>
                      </a:r>
                      <a:r>
                        <a:rPr lang="en-US" sz="1100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incentivise</a:t>
                      </a: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investments and activities in sectors that contribute to the objectives defined in the EGD?</a:t>
                      </a:r>
                      <a:endParaRPr lang="pl-PL" sz="11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Does the aid have an incentive effect?</a:t>
                      </a:r>
                      <a:r>
                        <a:rPr lang="pl-P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497087"/>
                  </a:ext>
                </a:extLst>
              </a:tr>
              <a:tr h="1164305">
                <a:tc vMerge="1">
                  <a:txBody>
                    <a:bodyPr/>
                    <a:lstStyle/>
                    <a:p>
                      <a:endParaRPr lang="pl-PL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The aid does not adversely affect trading conditions to an extent contrary to the common interest</a:t>
                      </a:r>
                      <a:r>
                        <a:rPr lang="pl-P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just"/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Is the aid proportionate (i.e., necessary, appropriate and limited to the minimum required for the project or activity)?</a:t>
                      </a:r>
                      <a:endParaRPr lang="pl-PL" sz="11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lvl="0" algn="just"/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Is the aid transparent?</a:t>
                      </a:r>
                      <a:endParaRPr lang="pl-PL" sz="11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algn="just"/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Has the distorting effect of the aid on trade been assessed?</a:t>
                      </a:r>
                      <a:r>
                        <a:rPr lang="pl-PL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pl-PL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1775862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pl-PL" sz="1100" b="1" kern="120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Social</a:t>
                      </a:r>
                      <a:endParaRPr lang="pl-PL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Creation of new and long-lasting jobs</a:t>
                      </a:r>
                      <a:endParaRPr lang="pl-PL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Does the aid have the potential to create new and sustainable jobs or to develop new employment markets?</a:t>
                      </a:r>
                      <a:endParaRPr lang="pl-PL" sz="11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83398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l-PL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pl-PL" sz="1100" kern="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Fair labour-market conditions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Does the aid create fair </a:t>
                      </a:r>
                      <a:r>
                        <a:rPr lang="en-US" sz="1100" kern="100" dirty="0" err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labour</a:t>
                      </a: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-market conditions (fair wages, decent working conditions, training and fair reskilling)?</a:t>
                      </a:r>
                      <a:endParaRPr lang="pl-PL" sz="11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853979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l-PL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Transparency and access to justice in state aid matters</a:t>
                      </a:r>
                      <a:endParaRPr lang="pl-PL" sz="11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Has the participation of relevant stakeholders been ensured in the decision-making process, including in individual cases?</a:t>
                      </a:r>
                      <a:endParaRPr lang="pl-PL" sz="11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16606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r>
                        <a:rPr lang="pl-PL" sz="1100" b="1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Environmental</a:t>
                      </a:r>
                      <a:endParaRPr lang="pl-PL" sz="11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DNSH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Is the project compliant with the DNSH principle?</a:t>
                      </a:r>
                      <a:endParaRPr lang="pl-PL" sz="11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210466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pl-PL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Environmental</a:t>
                      </a:r>
                      <a:r>
                        <a:rPr lang="pl-PL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pl-PL" sz="110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effect</a:t>
                      </a:r>
                      <a:endParaRPr lang="pl-PL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What environmental effect is supported by the aid?</a:t>
                      </a:r>
                      <a:endParaRPr lang="pl-PL" sz="11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07097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pl-PL" sz="11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Sustainability of the environmental effect</a:t>
                      </a:r>
                      <a:endParaRPr lang="pl-PL" sz="11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en-US" sz="1100" kern="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Is the environmental effect long-term?</a:t>
                      </a:r>
                      <a:endParaRPr lang="pl-PL" sz="11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704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4622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Economic Dimension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Reflects Article 107(3)(c) TFEU logic</a:t>
            </a:r>
            <a:endParaRPr lang="pl-PL" dirty="0"/>
          </a:p>
          <a:p>
            <a:endParaRPr dirty="0"/>
          </a:p>
          <a:p>
            <a:r>
              <a:rPr lang="pl-PL" dirty="0" err="1"/>
              <a:t>Balancing</a:t>
            </a:r>
            <a:r>
              <a:rPr lang="pl-PL" dirty="0"/>
              <a:t> test</a:t>
            </a:r>
          </a:p>
          <a:p>
            <a:pPr marL="0" indent="0">
              <a:buNone/>
            </a:pPr>
            <a:endParaRPr dirty="0"/>
          </a:p>
          <a:p>
            <a:r>
              <a:rPr dirty="0"/>
              <a:t>Competitiveness as additional sustainability pillar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Social</a:t>
            </a:r>
            <a:r>
              <a:rPr dirty="0"/>
              <a:t> Dimension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/>
          </a:p>
          <a:p>
            <a:r>
              <a:rPr lang="pl-PL" dirty="0"/>
              <a:t>Focus on </a:t>
            </a:r>
            <a:r>
              <a:rPr lang="pl-PL" dirty="0" err="1"/>
              <a:t>just</a:t>
            </a:r>
            <a:r>
              <a:rPr lang="pl-PL" dirty="0"/>
              <a:t>, inclusive </a:t>
            </a:r>
            <a:r>
              <a:rPr lang="pl-PL" dirty="0" err="1"/>
              <a:t>transition</a:t>
            </a:r>
            <a:endParaRPr lang="pl-PL" dirty="0"/>
          </a:p>
          <a:p>
            <a:endParaRPr lang="pl-PL" dirty="0"/>
          </a:p>
          <a:p>
            <a:r>
              <a:rPr lang="pl-PL" dirty="0" err="1"/>
              <a:t>Improved</a:t>
            </a:r>
            <a:r>
              <a:rPr lang="pl-PL" dirty="0"/>
              <a:t> </a:t>
            </a:r>
            <a:r>
              <a:rPr lang="pl-PL" dirty="0" err="1"/>
              <a:t>access</a:t>
            </a:r>
            <a:r>
              <a:rPr lang="pl-PL" dirty="0"/>
              <a:t> to </a:t>
            </a:r>
            <a:r>
              <a:rPr lang="pl-PL" dirty="0" err="1"/>
              <a:t>justice</a:t>
            </a:r>
            <a:r>
              <a:rPr lang="pl-PL" dirty="0"/>
              <a:t> in </a:t>
            </a:r>
            <a:r>
              <a:rPr lang="pl-PL" dirty="0" err="1"/>
              <a:t>State</a:t>
            </a:r>
            <a:r>
              <a:rPr lang="pl-PL" dirty="0"/>
              <a:t> </a:t>
            </a:r>
            <a:r>
              <a:rPr lang="pl-PL" dirty="0" err="1"/>
              <a:t>aid</a:t>
            </a:r>
            <a:r>
              <a:rPr lang="pl-PL" dirty="0"/>
              <a:t> </a:t>
            </a:r>
            <a:r>
              <a:rPr lang="pl-PL" dirty="0" err="1"/>
              <a:t>cases</a:t>
            </a:r>
            <a:endParaRPr lang="pl-PL" dirty="0"/>
          </a:p>
          <a:p>
            <a:endParaRPr lang="pl-PL" dirty="0"/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20439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Environmental Dimension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Holistic DNSH integration required across all </a:t>
            </a:r>
            <a:r>
              <a:rPr lang="pl-PL" dirty="0" err="1"/>
              <a:t>sectors</a:t>
            </a:r>
            <a:r>
              <a:rPr lang="pl-PL" dirty="0"/>
              <a:t> and </a:t>
            </a:r>
            <a:r>
              <a:rPr dirty="0"/>
              <a:t>aid categories</a:t>
            </a:r>
            <a:endParaRPr lang="pl-PL" dirty="0"/>
          </a:p>
          <a:p>
            <a:endParaRPr dirty="0"/>
          </a:p>
          <a:p>
            <a:r>
              <a:rPr dirty="0"/>
              <a:t>Some </a:t>
            </a:r>
            <a:r>
              <a:rPr lang="pl-PL" dirty="0"/>
              <a:t>"</a:t>
            </a:r>
            <a:r>
              <a:rPr dirty="0"/>
              <a:t>green</a:t>
            </a:r>
            <a:r>
              <a:rPr lang="pl-PL" dirty="0"/>
              <a:t>"</a:t>
            </a:r>
            <a:r>
              <a:rPr dirty="0"/>
              <a:t> aid still supports fossil-based transitional technologies.</a:t>
            </a:r>
            <a:endParaRPr lang="pl-PL" dirty="0"/>
          </a:p>
          <a:p>
            <a:endParaRPr dirty="0"/>
          </a:p>
          <a:p>
            <a:r>
              <a:rPr dirty="0"/>
              <a:t>Need for long‑term environmental benefits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Key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Green aid not always environmentally sustainable</a:t>
            </a:r>
            <a:endParaRPr lang="pl-PL" dirty="0"/>
          </a:p>
          <a:p>
            <a:endParaRPr dirty="0"/>
          </a:p>
          <a:p>
            <a:r>
              <a:rPr dirty="0"/>
              <a:t>Lack of integrated DNSH leads to inconsistencies</a:t>
            </a:r>
            <a:endParaRPr lang="pl-PL" dirty="0"/>
          </a:p>
          <a:p>
            <a:endParaRPr dirty="0"/>
          </a:p>
          <a:p>
            <a:r>
              <a:rPr dirty="0"/>
              <a:t>Sustainability requires economic, social,</a:t>
            </a:r>
            <a:r>
              <a:rPr lang="pl-PL" dirty="0"/>
              <a:t> </a:t>
            </a:r>
            <a:r>
              <a:rPr dirty="0"/>
              <a:t>environmental balance</a:t>
            </a:r>
            <a:endParaRPr lang="pl-PL" dirty="0"/>
          </a:p>
          <a:p>
            <a:endParaRPr lang="pl-PL" dirty="0"/>
          </a:p>
          <a:p>
            <a:r>
              <a:rPr lang="pl-PL" dirty="0" err="1"/>
              <a:t>Sustainability</a:t>
            </a:r>
            <a:r>
              <a:rPr lang="pl-PL" dirty="0"/>
              <a:t> as </a:t>
            </a:r>
            <a:r>
              <a:rPr lang="pl-PL" dirty="0" err="1"/>
              <a:t>additional</a:t>
            </a:r>
            <a:r>
              <a:rPr lang="pl-PL" dirty="0"/>
              <a:t> </a:t>
            </a:r>
            <a:r>
              <a:rPr lang="pl-PL" dirty="0" err="1"/>
              <a:t>legitimacy</a:t>
            </a:r>
            <a:r>
              <a:rPr lang="pl-PL" dirty="0"/>
              <a:t> for </a:t>
            </a:r>
            <a:r>
              <a:rPr lang="pl-PL" dirty="0" err="1"/>
              <a:t>expanding</a:t>
            </a:r>
            <a:r>
              <a:rPr lang="pl-PL" dirty="0"/>
              <a:t> the </a:t>
            </a:r>
            <a:r>
              <a:rPr lang="pl-PL" dirty="0" err="1"/>
              <a:t>wider</a:t>
            </a:r>
            <a:r>
              <a:rPr lang="pl-PL" dirty="0"/>
              <a:t> </a:t>
            </a:r>
            <a:r>
              <a:rPr lang="pl-PL" dirty="0" err="1"/>
              <a:t>use</a:t>
            </a:r>
            <a:r>
              <a:rPr lang="pl-PL" dirty="0"/>
              <a:t> of </a:t>
            </a:r>
            <a:r>
              <a:rPr lang="pl-PL" dirty="0" err="1"/>
              <a:t>IPCEIs</a:t>
            </a:r>
            <a:r>
              <a:rPr lang="pl-PL" dirty="0"/>
              <a:t>; </a:t>
            </a:r>
            <a:r>
              <a:rPr lang="pl-PL" dirty="0" err="1"/>
              <a:t>simplified</a:t>
            </a:r>
            <a:r>
              <a:rPr lang="pl-PL" dirty="0"/>
              <a:t> </a:t>
            </a:r>
            <a:r>
              <a:rPr lang="pl-PL" dirty="0" err="1"/>
              <a:t>rules</a:t>
            </a:r>
            <a:r>
              <a:rPr lang="pl-PL" dirty="0"/>
              <a:t> and </a:t>
            </a:r>
            <a:r>
              <a:rPr lang="pl-PL" dirty="0" err="1"/>
              <a:t>centralised</a:t>
            </a:r>
            <a:r>
              <a:rPr lang="pl-PL" dirty="0"/>
              <a:t> </a:t>
            </a:r>
            <a:r>
              <a:rPr lang="pl-PL" dirty="0" err="1"/>
              <a:t>procedures</a:t>
            </a:r>
            <a:r>
              <a:rPr lang="pl-PL" dirty="0"/>
              <a:t> </a:t>
            </a:r>
            <a:r>
              <a:rPr lang="pl-PL" dirty="0" err="1"/>
              <a:t>needed</a:t>
            </a:r>
            <a:endParaRPr lang="pl-PL" dirty="0"/>
          </a:p>
          <a:p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778302-66DB-4521-D7A6-EE440A83C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/>
              <a:t>Thank</a:t>
            </a:r>
            <a:r>
              <a:rPr lang="pl-PL" dirty="0"/>
              <a:t> </a:t>
            </a:r>
            <a:r>
              <a:rPr lang="pl-PL" dirty="0" err="1"/>
              <a:t>you</a:t>
            </a:r>
            <a:r>
              <a:rPr lang="pl-PL" dirty="0"/>
              <a:t> for </a:t>
            </a:r>
            <a:r>
              <a:rPr lang="pl-PL" dirty="0" err="1"/>
              <a:t>your</a:t>
            </a:r>
            <a:r>
              <a:rPr lang="pl-PL" dirty="0"/>
              <a:t> </a:t>
            </a:r>
            <a:r>
              <a:rPr lang="pl-PL" dirty="0" err="1"/>
              <a:t>attention</a:t>
            </a:r>
            <a:r>
              <a:rPr lang="pl-PL" dirty="0"/>
              <a:t>!</a:t>
            </a:r>
            <a:endParaRPr lang="en-AU" dirty="0"/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836D8092-FA24-3D66-6C94-D5633C223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pl-PL" dirty="0" err="1"/>
              <a:t>Contact</a:t>
            </a:r>
            <a:r>
              <a:rPr lang="pl-PL" dirty="0"/>
              <a:t>:</a:t>
            </a:r>
          </a:p>
          <a:p>
            <a:pPr marL="0" indent="0" algn="ctr">
              <a:buNone/>
            </a:pPr>
            <a:r>
              <a:rPr lang="pl-PL" dirty="0">
                <a:hlinkClick r:id="rId2"/>
              </a:rPr>
              <a:t>m.porzezynska@wpia.uw.edu.pl</a:t>
            </a:r>
            <a:endParaRPr lang="pl-PL" dirty="0"/>
          </a:p>
          <a:p>
            <a:pPr marL="0" indent="0" algn="ctr">
              <a:buNone/>
            </a:pPr>
            <a:r>
              <a:rPr lang="pl-PL" dirty="0">
                <a:hlinkClick r:id="rId3"/>
              </a:rPr>
              <a:t>magdalena.porzezynska@unito.it</a:t>
            </a:r>
            <a:r>
              <a:rPr lang="pl-PL" dirty="0"/>
              <a:t>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4145231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2841</TotalTime>
  <Words>476</Words>
  <Application>Microsoft Macintosh PowerPoint</Application>
  <PresentationFormat>Panoramiczny</PresentationFormat>
  <Paragraphs>70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Motyw pakietu Office</vt:lpstr>
      <vt:lpstr>Paradigm Shift towards Sustainability: Integrating European Green Deal Policy in the EU State Aid System (GREENAID):  Key Findings of the Project </vt:lpstr>
      <vt:lpstr>Aim of the Project</vt:lpstr>
      <vt:lpstr>EU State Aid Sustainable Matrix</vt:lpstr>
      <vt:lpstr>Economic Dimension</vt:lpstr>
      <vt:lpstr>Social Dimension</vt:lpstr>
      <vt:lpstr>Environmental Dimension</vt:lpstr>
      <vt:lpstr>Key Findings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Rola prawa pomocy publicznej w procesie zielonej transformacji: pierwsze wnioski </dc:title>
  <dc:creator>Magdalena Porzeżyńska</dc:creator>
  <cp:lastModifiedBy>Magdalena Porzeżyńska</cp:lastModifiedBy>
  <cp:revision>19</cp:revision>
  <dcterms:created xsi:type="dcterms:W3CDTF">2024-11-28T16:51:36Z</dcterms:created>
  <dcterms:modified xsi:type="dcterms:W3CDTF">2025-12-31T16:31:24Z</dcterms:modified>
</cp:coreProperties>
</file>